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8"/>
  </p:notesMasterIdLst>
  <p:sldIdLst>
    <p:sldId id="268" r:id="rId2"/>
    <p:sldId id="291" r:id="rId3"/>
    <p:sldId id="259" r:id="rId4"/>
    <p:sldId id="280" r:id="rId5"/>
    <p:sldId id="281" r:id="rId6"/>
    <p:sldId id="282" r:id="rId7"/>
    <p:sldId id="283" r:id="rId8"/>
    <p:sldId id="285" r:id="rId9"/>
    <p:sldId id="286" r:id="rId10"/>
    <p:sldId id="287" r:id="rId11"/>
    <p:sldId id="292" r:id="rId12"/>
    <p:sldId id="288" r:id="rId13"/>
    <p:sldId id="290" r:id="rId14"/>
    <p:sldId id="289" r:id="rId15"/>
    <p:sldId id="293" r:id="rId16"/>
    <p:sldId id="295" r:id="rId17"/>
    <p:sldId id="296" r:id="rId18"/>
    <p:sldId id="297" r:id="rId19"/>
    <p:sldId id="298" r:id="rId20"/>
    <p:sldId id="300" r:id="rId21"/>
    <p:sldId id="301" r:id="rId22"/>
    <p:sldId id="302" r:id="rId23"/>
    <p:sldId id="303" r:id="rId24"/>
    <p:sldId id="304" r:id="rId25"/>
    <p:sldId id="305" r:id="rId26"/>
    <p:sldId id="279" r:id="rId27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F5F9BE-71C5-4276-9E61-B40E34127A5C}">
  <a:tblStyle styleId="{A3F5F9BE-71C5-4276-9E61-B40E34127A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69C850D-C861-472E-B545-BB59520BA543}" styleName="Table_1">
    <a:wholeTbl>
      <a:tcStyle>
        <a:tcBdr>
          <a:left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F652F10D-B1C3-478A-A4DA-18909B0C5092}" styleName="Table_2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5"/>
    <p:restoredTop sz="71587" autoAdjust="0"/>
  </p:normalViewPr>
  <p:slideViewPr>
    <p:cSldViewPr snapToGrid="0" snapToObjects="1">
      <p:cViewPr varScale="1">
        <p:scale>
          <a:sx n="26" d="100"/>
          <a:sy n="26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1194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25458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258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2668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Extremely</a:t>
            </a:r>
            <a:r>
              <a:rPr lang="en-US" baseline="0" dirty="0"/>
              <a:t> powerful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You can do almost anything your backend would ever need to do with Azure. Data storage, authentication/authorization, push notifications, custom APIs, blob storage, etc.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Flexible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Need something lightweight? Azure is there.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Need something robust and powerful? Azure is there.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/>
              <a:t>C# clients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I’m a frontend developer, I care a lot about how easy this makes MY job (selfish)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Many C# clients are written by Java developers, etc.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/>
              <a:t>Easy to use C# client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/>
              <a:t>Abstracts away much of pain of using a </a:t>
            </a:r>
            <a:r>
              <a:rPr lang="en-US" baseline="0" dirty="0" err="1"/>
              <a:t>RESTful</a:t>
            </a:r>
            <a:r>
              <a:rPr lang="en-US" baseline="0" dirty="0"/>
              <a:t> API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/>
              <a:t>C# Features</a:t>
            </a:r>
          </a:p>
          <a:p>
            <a:pPr marL="15430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err="1"/>
              <a:t>Async</a:t>
            </a:r>
            <a:r>
              <a:rPr lang="en-US" baseline="0" dirty="0"/>
              <a:t> / Await / TPL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/>
              <a:t>Uses C# idioms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baseline="0" dirty="0"/>
              <a:t>Properties, Fluent API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/>
              <a:t>Seems obvious, but not always true (first class citizen)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/>
          </a:p>
          <a:p>
            <a:pPr marL="628650" lvl="1" indent="-171450">
              <a:buFont typeface="Arial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97B6B-FF96-F443-AED4-FFB28983C4F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4366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34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9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69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7389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088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26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695100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Xamarin Studio on Mac offers: Android, iOS and Mac development</a:t>
            </a:r>
          </a:p>
          <a:p>
            <a:r>
              <a:rPr lang="en-US" baseline="0" dirty="0"/>
              <a:t>World Class IDE with great 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Upload to Test Flight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/>
              <a:t>Git</a:t>
            </a:r>
            <a:r>
              <a:rPr lang="en-US" baseline="0" dirty="0"/>
              <a:t> &amp; Subversion 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Code Navigation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Easy transition from Visual Studio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The same Solution &amp; Projects open in BOTH Xamarin Studio and Visual Studio!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biggest</a:t>
            </a:r>
            <a:r>
              <a:rPr lang="en-US" baseline="0"/>
              <a:t> surprise was the brand new Visual Studio for Mac!</a:t>
            </a:r>
          </a:p>
          <a:p>
            <a:r>
              <a:rPr lang="en-US" baseline="0"/>
              <a:t>In preview today and is the next evolution of Xamarin Studio.</a:t>
            </a:r>
          </a:p>
          <a:p>
            <a:r>
              <a:rPr lang="en-US" baseline="0"/>
              <a:t>Includes Azure Tools and .NET Core work loads. More in the future.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13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449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0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99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Quattrocento Sans"/>
              <a:buNone/>
              <a:defRPr sz="6600" b="0" i="0" u="none" strike="noStrike" cap="none">
                <a:solidFill>
                  <a:srgbClr val="18B4E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03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310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81381" y="7597132"/>
            <a:ext cx="18726122" cy="135421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6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881384" y="3916667"/>
            <a:ext cx="18726124" cy="368046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11996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11996">
                <a:solidFill>
                  <a:schemeClr val="bg1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1910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483" y="3271793"/>
            <a:ext cx="23307043" cy="9862072"/>
          </a:xfrm>
        </p:spPr>
        <p:txBody>
          <a:bodyPr wrap="square">
            <a:noAutofit/>
          </a:bodyPr>
          <a:lstStyle>
            <a:lvl3pPr>
              <a:defRPr sz="4706"/>
            </a:lvl3pPr>
            <a:lvl4pPr>
              <a:defRPr sz="3921"/>
            </a:lvl4pPr>
            <a:lvl5pPr>
              <a:defRPr sz="392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53980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Quattrocento Sans"/>
              <a:buNone/>
              <a:defRPr sz="7500" b="0" i="0" u="none" strike="noStrike" cap="none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1200" y="3073266"/>
            <a:ext cx="22721700" cy="911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4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4300"/>
              </a:spcAft>
              <a:buFont typeface="Quattrocento Sans"/>
              <a:buNone/>
              <a:defRPr sz="37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20300045" y="12542918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lIns="243800" tIns="243800" rIns="243800" bIns="243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n-US"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2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899724" y="12746400"/>
            <a:ext cx="2287800" cy="757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dpead@gmail.com" TargetMode="External"/><Relationship Id="rId5" Type="http://schemas.openxmlformats.org/officeDocument/2006/relationships/hyperlink" Target="https://zadevelopers.slack.com/" TargetMode="External"/><Relationship Id="rId4" Type="http://schemas.openxmlformats.org/officeDocument/2006/relationships/hyperlink" Target="https://www.xamarin.com/university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7918" y="3978549"/>
            <a:ext cx="211391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Building Connected Cross Platform Apps with Xamarin and Azure</a:t>
            </a:r>
            <a:endParaRPr lang="en-US" sz="64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77918" y="11896641"/>
            <a:ext cx="3746533" cy="854472"/>
          </a:xfrm>
          <a:prstGeom prst="rect">
            <a:avLst/>
          </a:prstGeom>
        </p:spPr>
      </p:pic>
      <p:pic>
        <p:nvPicPr>
          <p:cNvPr id="5" name="Picture 2" descr="https://www.microsoft.com/About/CorporateCitizenship/en-us/DownloadHandler.ashx?Id=07-03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12" y="11283825"/>
            <a:ext cx="5651923" cy="20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04632" y="9409019"/>
            <a:ext cx="10602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Allan Pead - @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adpead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 -  http://bit.ly/2mrVle6</a:t>
            </a:r>
          </a:p>
          <a:p>
            <a:pPr algn="l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Microsoft MVP, Xamarin Insider, Xamarin Premier Consultant Partner</a:t>
            </a:r>
          </a:p>
        </p:txBody>
      </p:sp>
    </p:spTree>
    <p:extLst>
      <p:ext uri="{BB962C8B-B14F-4D97-AF65-F5344CB8AC3E}">
        <p14:creationId xmlns:p14="http://schemas.microsoft.com/office/powerpoint/2010/main" val="22331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457793" y="3641262"/>
            <a:ext cx="13039523" cy="8098889"/>
            <a:chOff x="4659313" y="1410393"/>
            <a:chExt cx="7532687" cy="4313785"/>
          </a:xfrm>
        </p:grpSpPr>
        <p:grpSp>
          <p:nvGrpSpPr>
            <p:cNvPr id="20" name="Group 19"/>
            <p:cNvGrpSpPr/>
            <p:nvPr/>
          </p:nvGrpSpPr>
          <p:grpSpPr>
            <a:xfrm>
              <a:off x="4659313" y="1410393"/>
              <a:ext cx="7532687" cy="4313785"/>
              <a:chOff x="3148968" y="1268868"/>
              <a:chExt cx="8934715" cy="5116692"/>
            </a:xfrm>
          </p:grpSpPr>
          <p:pic>
            <p:nvPicPr>
              <p:cNvPr id="9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60803" y="1628910"/>
                <a:ext cx="6419739" cy="405888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48968" y="1268868"/>
                <a:ext cx="8934715" cy="5116692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6698" y="1690892"/>
              <a:ext cx="5447976" cy="3404985"/>
            </a:xfrm>
            <a:prstGeom prst="rect">
              <a:avLst/>
            </a:prstGeom>
          </p:spPr>
        </p:pic>
      </p:grpSp>
      <p:sp>
        <p:nvSpPr>
          <p:cNvPr id="5" name="Title 1"/>
          <p:cNvSpPr txBox="1">
            <a:spLocks/>
          </p:cNvSpPr>
          <p:nvPr/>
        </p:nvSpPr>
        <p:spPr>
          <a:xfrm>
            <a:off x="1154725" y="874879"/>
            <a:ext cx="20440758" cy="1661933"/>
          </a:xfrm>
          <a:prstGeom prst="rect">
            <a:avLst/>
          </a:prstGeom>
        </p:spPr>
        <p:txBody>
          <a:bodyPr lIns="292526" tIns="18283" rIns="292526" bIns="18283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828304">
              <a:defRPr/>
            </a:pPr>
            <a:r>
              <a:rPr lang="en-US" sz="7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 for Mac (Preview)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0763" y="7276543"/>
            <a:ext cx="9017030" cy="5632311"/>
          </a:xfrm>
          <a:prstGeom prst="rect">
            <a:avLst/>
          </a:prstGeom>
        </p:spPr>
        <p:txBody>
          <a:bodyPr wrap="square" lIns="292526">
            <a:spAutoFit/>
          </a:bodyPr>
          <a:lstStyle/>
          <a:p>
            <a:pPr defTabSz="1864218">
              <a:spcBef>
                <a:spcPct val="0"/>
              </a:spcBef>
              <a:spcAft>
                <a:spcPts val="2400"/>
              </a:spcAft>
              <a:defRPr/>
            </a:pPr>
            <a:r>
              <a:rPr lang="en-US" sz="5600" spc="-202" dirty="0">
                <a:ln w="3175">
                  <a:noFill/>
                </a:ln>
                <a:solidFill>
                  <a:srgbClr val="282D32"/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iOS, Android, &amp; </a:t>
            </a:r>
            <a:r>
              <a:rPr lang="en-US" sz="5600" spc="-202" dirty="0" err="1">
                <a:ln w="3175">
                  <a:noFill/>
                </a:ln>
                <a:solidFill>
                  <a:srgbClr val="282D32"/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macOS</a:t>
            </a:r>
            <a:endParaRPr lang="en-US" sz="5600" spc="-202" dirty="0">
              <a:ln w="3175">
                <a:noFill/>
              </a:ln>
              <a:solidFill>
                <a:srgbClr val="282D32"/>
              </a:solidFill>
              <a:latin typeface="+mj-lt"/>
              <a:cs typeface="Segoe UI Semibold" panose="020B0702040204020203" pitchFamily="34" charset="0"/>
              <a:sym typeface="Wingdings" panose="05000000000000000000" pitchFamily="2" charset="2"/>
            </a:endParaRPr>
          </a:p>
          <a:p>
            <a:pPr defTabSz="1864218">
              <a:spcBef>
                <a:spcPct val="0"/>
              </a:spcBef>
              <a:spcAft>
                <a:spcPts val="2400"/>
              </a:spcAft>
              <a:defRPr/>
            </a:pPr>
            <a:r>
              <a:rPr lang="en-US" sz="5600" spc="-202" dirty="0">
                <a:ln w="3175">
                  <a:noFill/>
                </a:ln>
                <a:solidFill>
                  <a:srgbClr val="282D32"/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.NET development</a:t>
            </a:r>
          </a:p>
          <a:p>
            <a:pPr defTabSz="1864218">
              <a:spcBef>
                <a:spcPct val="0"/>
              </a:spcBef>
              <a:spcAft>
                <a:spcPts val="2400"/>
              </a:spcAft>
              <a:defRPr/>
            </a:pPr>
            <a:r>
              <a:rPr lang="en-US" sz="5600" spc="-202" dirty="0">
                <a:ln w="3175">
                  <a:noFill/>
                </a:ln>
                <a:solidFill>
                  <a:srgbClr val="282D32"/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.NET Core &amp; ASP.NET Core</a:t>
            </a:r>
          </a:p>
          <a:p>
            <a:pPr defTabSz="1864218">
              <a:spcBef>
                <a:spcPct val="0"/>
              </a:spcBef>
              <a:spcAft>
                <a:spcPts val="2400"/>
              </a:spcAft>
              <a:defRPr/>
            </a:pPr>
            <a:r>
              <a:rPr lang="en-US" sz="5600" spc="-202" dirty="0">
                <a:ln w="3175">
                  <a:noFill/>
                </a:ln>
                <a:solidFill>
                  <a:srgbClr val="282D32"/>
                </a:solidFill>
                <a:latin typeface="+mj-lt"/>
                <a:cs typeface="Segoe UI Semibold" panose="020B0702040204020203" pitchFamily="34" charset="0"/>
                <a:sym typeface="Wingdings" panose="05000000000000000000" pitchFamily="2" charset="2"/>
              </a:rPr>
              <a:t>Tools for Azure</a:t>
            </a:r>
          </a:p>
          <a:p>
            <a:pPr defTabSz="1864218">
              <a:spcBef>
                <a:spcPct val="0"/>
              </a:spcBef>
              <a:spcAft>
                <a:spcPts val="2400"/>
              </a:spcAft>
              <a:defRPr/>
            </a:pPr>
            <a:endParaRPr lang="en-US" sz="5600" spc="-202" dirty="0">
              <a:ln w="3175">
                <a:noFill/>
              </a:ln>
              <a:solidFill>
                <a:srgbClr val="282D32"/>
              </a:solidFill>
              <a:latin typeface="+mj-lt"/>
              <a:cs typeface="Segoe UI Semibold" panose="020B07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900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7919" y="3978549"/>
            <a:ext cx="1210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What is Xamarin Forms?</a:t>
            </a:r>
            <a:endParaRPr lang="en-US" sz="64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77918" y="11896641"/>
            <a:ext cx="3746533" cy="854472"/>
          </a:xfrm>
          <a:prstGeom prst="rect">
            <a:avLst/>
          </a:prstGeom>
        </p:spPr>
      </p:pic>
      <p:pic>
        <p:nvPicPr>
          <p:cNvPr id="5" name="Picture 2" descr="https://www.microsoft.com/About/CorporateCitizenship/en-us/DownloadHandler.ashx?Id=07-03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12" y="11283825"/>
            <a:ext cx="5651923" cy="20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6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3347"/>
            <a:ext cx="23802975" cy="128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47" y="0"/>
            <a:ext cx="22694503" cy="127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47937"/>
            <a:ext cx="22374225" cy="125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7919" y="3978549"/>
            <a:ext cx="1210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Mobile Apps</a:t>
            </a:r>
            <a:endParaRPr lang="en-US" sz="64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77918" y="11896641"/>
            <a:ext cx="3746533" cy="854472"/>
          </a:xfrm>
          <a:prstGeom prst="rect">
            <a:avLst/>
          </a:prstGeom>
        </p:spPr>
      </p:pic>
      <p:pic>
        <p:nvPicPr>
          <p:cNvPr id="5" name="Picture 2" descr="https://www.microsoft.com/About/CorporateCitizenship/en-us/DownloadHandler.ashx?Id=07-03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12" y="11283825"/>
            <a:ext cx="5651923" cy="20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91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Extremely powerful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Flexible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Easy Tables (Node.js Backend)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Service (ASP.NET Backend)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Cross-platform client SDK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iOS, Android, and Windows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source C#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Backend and Client SDKS on GitHub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Azure Mobile Apps?</a:t>
            </a:r>
          </a:p>
        </p:txBody>
      </p:sp>
    </p:spTree>
    <p:extLst>
      <p:ext uri="{BB962C8B-B14F-4D97-AF65-F5344CB8AC3E}">
        <p14:creationId xmlns:p14="http://schemas.microsoft.com/office/powerpoint/2010/main" val="1634706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46" y="0"/>
            <a:ext cx="22827853" cy="128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644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6" y="0"/>
            <a:ext cx="22837279" cy="128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64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12" y="266700"/>
            <a:ext cx="22239188" cy="125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695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7919" y="3978549"/>
            <a:ext cx="1210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rPr>
              <a:t>Introduction to Xamarin</a:t>
            </a:r>
            <a:endParaRPr lang="en-US" sz="64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77918" y="11896641"/>
            <a:ext cx="3746533" cy="854472"/>
          </a:xfrm>
          <a:prstGeom prst="rect">
            <a:avLst/>
          </a:prstGeom>
        </p:spPr>
      </p:pic>
      <p:pic>
        <p:nvPicPr>
          <p:cNvPr id="5" name="Picture 2" descr="https://www.microsoft.com/About/CorporateCitizenship/en-us/DownloadHandler.ashx?Id=07-03-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012" y="11283825"/>
            <a:ext cx="5651923" cy="20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1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3238"/>
            <a:ext cx="22162393" cy="124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651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22860000" cy="128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245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4" y="0"/>
            <a:ext cx="22713553" cy="1277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244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12" y="266700"/>
            <a:ext cx="22010588" cy="123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83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8921"/>
            <a:ext cx="21564600" cy="121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36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46079"/>
            <a:ext cx="22021800" cy="123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813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lIns="243800" tIns="243800" rIns="243800" bIns="2438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Quattrocento Sans"/>
              <a:buNone/>
            </a:pPr>
            <a:r>
              <a:rPr lang="en-US" sz="6600" u="none" strike="noStrike" cap="none" dirty="0">
                <a:solidFill>
                  <a:srgbClr val="18B4E2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Quattrocento Sans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8315" y="3359888"/>
            <a:ext cx="98457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Download Now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ZA" sz="4000" dirty="0">
                <a:solidFill>
                  <a:schemeClr val="accent3">
                    <a:lumMod val="50000"/>
                  </a:schemeClr>
                </a:solidFill>
              </a:rPr>
              <a:t>https://www.xamarin.com/download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46464" y="3359888"/>
            <a:ext cx="98457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Xamarin and Azure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ZA" sz="4000" dirty="0">
                <a:solidFill>
                  <a:schemeClr val="accent3">
                    <a:lumMod val="50000"/>
                  </a:schemeClr>
                </a:solidFill>
              </a:rPr>
              <a:t>https://www.xamarin.com/azure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148315" y="6929620"/>
            <a:ext cx="10665077" cy="492181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Xamarin Learning Resources </a:t>
            </a:r>
          </a:p>
          <a:p>
            <a:r>
              <a:rPr lang="en-ZA" sz="2800" dirty="0">
                <a:hlinkClick r:id="rId3"/>
              </a:rPr>
              <a:t>https://developer.xamarin.com/guides/</a:t>
            </a:r>
            <a:endParaRPr lang="en-ZA" sz="2800" dirty="0"/>
          </a:p>
          <a:p>
            <a:endParaRPr lang="en-US" sz="2800" dirty="0"/>
          </a:p>
          <a:p>
            <a:r>
              <a:rPr lang="en-US" sz="2800" b="1" dirty="0"/>
              <a:t>Xamarin University</a:t>
            </a:r>
          </a:p>
          <a:p>
            <a:r>
              <a:rPr lang="en-US" sz="2800" dirty="0">
                <a:hlinkClick r:id="rId4"/>
              </a:rPr>
              <a:t>https://www.xamarin.com/university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Learn and share with your local community</a:t>
            </a:r>
          </a:p>
          <a:p>
            <a:endParaRPr lang="en-US" sz="2800" b="1" dirty="0"/>
          </a:p>
          <a:p>
            <a:r>
              <a:rPr lang="en-US" sz="2800" b="1" dirty="0"/>
              <a:t>Xamarin User Groups</a:t>
            </a:r>
          </a:p>
          <a:p>
            <a:r>
              <a:rPr lang="en-US" sz="2800" dirty="0"/>
              <a:t>Cape Town (@CTXUG)</a:t>
            </a:r>
          </a:p>
          <a:p>
            <a:r>
              <a:rPr lang="en-US" sz="2800" dirty="0"/>
              <a:t>Johannesburg (@GXUGSA)</a:t>
            </a:r>
          </a:p>
          <a:p>
            <a:r>
              <a:rPr lang="en-US" sz="2800" dirty="0"/>
              <a:t>Durban (@DXUGSA)</a:t>
            </a:r>
          </a:p>
          <a:p>
            <a:endParaRPr lang="en-US" sz="2800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11146464" y="6695703"/>
            <a:ext cx="10665077" cy="59145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/>
              <a:t>Local Slack Community</a:t>
            </a:r>
          </a:p>
          <a:p>
            <a:r>
              <a:rPr lang="en-US" sz="4800" dirty="0">
                <a:hlinkClick r:id="rId5"/>
              </a:rPr>
              <a:t>https://zatech.slack.com</a:t>
            </a:r>
            <a:r>
              <a:rPr lang="en-US" sz="4800" dirty="0"/>
              <a:t> #</a:t>
            </a:r>
            <a:r>
              <a:rPr lang="en-US" sz="4800" dirty="0" err="1"/>
              <a:t>xamarin</a:t>
            </a:r>
            <a:endParaRPr lang="en-ZA" sz="4800" dirty="0"/>
          </a:p>
          <a:p>
            <a:endParaRPr lang="en-US" sz="4800" b="1" dirty="0"/>
          </a:p>
          <a:p>
            <a:endParaRPr lang="en-US" sz="4800" b="1" dirty="0"/>
          </a:p>
          <a:p>
            <a:r>
              <a:rPr lang="en-US" sz="4000" b="1" dirty="0"/>
              <a:t>My personal details   </a:t>
            </a:r>
          </a:p>
          <a:p>
            <a:r>
              <a:rPr lang="en-US" sz="3600" b="1" dirty="0">
                <a:hlinkClick r:id="rId6"/>
              </a:rPr>
              <a:t>adpead@gmail.com</a:t>
            </a:r>
            <a:endParaRPr lang="en-US" sz="3600" b="1" dirty="0"/>
          </a:p>
          <a:p>
            <a:r>
              <a:rPr lang="en-US" sz="3600" b="1" dirty="0"/>
              <a:t>@</a:t>
            </a:r>
            <a:r>
              <a:rPr lang="en-US" sz="3600" b="1" dirty="0" err="1"/>
              <a:t>adpead</a:t>
            </a:r>
            <a:endParaRPr lang="en-US" sz="3600" b="1" dirty="0"/>
          </a:p>
          <a:p>
            <a:r>
              <a:rPr lang="en-US" sz="3600" b="1" dirty="0"/>
              <a:t>http://www.explorationspace.co.za/</a:t>
            </a:r>
          </a:p>
          <a:p>
            <a:endParaRPr lang="en-US" sz="4800" b="1" dirty="0"/>
          </a:p>
          <a:p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13007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045" y="7492620"/>
            <a:ext cx="21323723" cy="149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74592" y="4217850"/>
            <a:ext cx="2758339" cy="26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426" y="4046464"/>
            <a:ext cx="3275407" cy="248545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2659166" y="7870167"/>
            <a:ext cx="3255667" cy="759118"/>
          </a:xfrm>
          <a:prstGeom prst="rect">
            <a:avLst/>
          </a:prstGeom>
          <a:noFill/>
          <a:ln>
            <a:noFill/>
          </a:ln>
        </p:spPr>
        <p:txBody>
          <a:bodyPr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lang="en-US" sz="3733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8351959" y="7837510"/>
            <a:ext cx="3255667" cy="759118"/>
          </a:xfrm>
          <a:prstGeom prst="rect">
            <a:avLst/>
          </a:prstGeom>
          <a:noFill/>
          <a:ln>
            <a:noFill/>
          </a:ln>
        </p:spPr>
        <p:txBody>
          <a:bodyPr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lang="en-US" sz="3733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3644918" y="7837510"/>
            <a:ext cx="3255667" cy="759118"/>
          </a:xfrm>
          <a:prstGeom prst="rect">
            <a:avLst/>
          </a:prstGeom>
          <a:noFill/>
          <a:ln>
            <a:noFill/>
          </a:ln>
        </p:spPr>
        <p:txBody>
          <a:bodyPr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lang="en-US" sz="3733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18774592" y="7837510"/>
            <a:ext cx="3255667" cy="759118"/>
          </a:xfrm>
          <a:prstGeom prst="rect">
            <a:avLst/>
          </a:prstGeom>
          <a:noFill/>
          <a:ln>
            <a:noFill/>
          </a:ln>
        </p:spPr>
        <p:txBody>
          <a:bodyPr lIns="182875" tIns="91425" rIns="18287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attrocento Sans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ACCELERA</a:t>
            </a:r>
            <a:r>
              <a:rPr lang="en-US" sz="3733" b="1" i="0" u="none" strike="noStrike" cap="none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6924" y="10577472"/>
            <a:ext cx="4492073" cy="59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1413" y="10580710"/>
            <a:ext cx="4836000" cy="6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75353" y="3809662"/>
            <a:ext cx="5560752" cy="332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369850" y="3781953"/>
            <a:ext cx="5503744" cy="312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201262" y="10578778"/>
            <a:ext cx="4820506" cy="67514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17804723" y="9095286"/>
            <a:ext cx="6249075" cy="1169485"/>
          </a:xfrm>
          <a:prstGeom prst="rect">
            <a:avLst/>
          </a:prstGeom>
          <a:noFill/>
          <a:ln>
            <a:noFill/>
          </a:ln>
        </p:spPr>
        <p:txBody>
          <a:bodyPr lIns="182800" tIns="91400" rIns="1828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Train your team and accelerate projects with deep expertise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7409053" y="9095286"/>
            <a:ext cx="4494639" cy="1169485"/>
          </a:xfrm>
          <a:prstGeom prst="rect">
            <a:avLst/>
          </a:prstGeom>
          <a:noFill/>
          <a:ln>
            <a:noFill/>
          </a:ln>
        </p:spPr>
        <p:txBody>
          <a:bodyPr lIns="182800" tIns="91400" rIns="1828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Test any app on 2,000+ real devices in the cloud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1836425" y="9095286"/>
            <a:ext cx="5382568" cy="1169485"/>
          </a:xfrm>
          <a:prstGeom prst="rect">
            <a:avLst/>
          </a:prstGeom>
          <a:noFill/>
          <a:ln>
            <a:noFill/>
          </a:ln>
        </p:spPr>
        <p:txBody>
          <a:bodyPr lIns="182800" tIns="91400" rIns="1828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One platform to build native apps for iOS and Android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12466185" y="9095286"/>
            <a:ext cx="5081987" cy="1169485"/>
          </a:xfrm>
          <a:prstGeom prst="rect">
            <a:avLst/>
          </a:prstGeom>
          <a:noFill/>
          <a:ln>
            <a:noFill/>
          </a:ln>
        </p:spPr>
        <p:txBody>
          <a:bodyPr lIns="182800" tIns="91400" rIns="1828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Calibri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Monitor performance and user behavior in live apps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999" y="11626215"/>
            <a:ext cx="4585754" cy="73443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2056" y="1186733"/>
            <a:ext cx="22721700" cy="1527300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Quattrocento Sans"/>
              </a:rPr>
              <a:t>C</a:t>
            </a:r>
            <a:r>
              <a:rPr lang="en-US" sz="6600" u="none" strike="noStrike" cap="none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Quattrocento Sans"/>
              </a:rPr>
              <a:t>omplete mobile lifecycle solution</a:t>
            </a:r>
            <a:br>
              <a:rPr lang="en-US" sz="6600" b="0" i="0" u="none" strike="noStrike" cap="none" dirty="0">
                <a:solidFill>
                  <a:srgbClr val="18B4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lang="en-US" dirty="0"/>
          </a:p>
        </p:txBody>
      </p:sp>
      <p:pic>
        <p:nvPicPr>
          <p:cNvPr id="30" name="Shape 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642878" y="10605443"/>
            <a:ext cx="4728600" cy="6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1948"/>
            <a:ext cx="22153661" cy="124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44" y="228599"/>
            <a:ext cx="22345055" cy="125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1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0"/>
            <a:ext cx="22774275" cy="128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9" y="285749"/>
            <a:ext cx="22129105" cy="124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9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for Visual Studio</a:t>
            </a:r>
          </a:p>
        </p:txBody>
      </p:sp>
      <p:pic>
        <p:nvPicPr>
          <p:cNvPr id="4" name="Picture 3" descr="xamarin designer for ios visual studi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1541" y="2378988"/>
            <a:ext cx="21007116" cy="10853677"/>
          </a:xfrm>
          <a:prstGeom prst="rect">
            <a:avLst/>
          </a:prstGeom>
        </p:spPr>
      </p:pic>
      <p:pic>
        <p:nvPicPr>
          <p:cNvPr id="5" name="Xamarin Designer for iOS Visual Studi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0254" y="3595998"/>
            <a:ext cx="12733791" cy="795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Xamarin Studio – Mac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710" y="3983413"/>
            <a:ext cx="7123257" cy="7123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370" y="2714033"/>
            <a:ext cx="14831639" cy="89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-light-2">
  <a:themeElements>
    <a:clrScheme name="Slipstream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</TotalTime>
  <Words>501</Words>
  <Application>Microsoft Office PowerPoint</Application>
  <PresentationFormat>Custom</PresentationFormat>
  <Paragraphs>96</Paragraphs>
  <Slides>26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Helvetica Neue</vt:lpstr>
      <vt:lpstr>Quattrocento Sans</vt:lpstr>
      <vt:lpstr>Segoe UI Light</vt:lpstr>
      <vt:lpstr>Segoe UI Semibold</vt:lpstr>
      <vt:lpstr>Segoe UI Semilight</vt:lpstr>
      <vt:lpstr>Wingdings</vt:lpstr>
      <vt:lpstr>simple-light-2</vt:lpstr>
      <vt:lpstr>PowerPoint Presentation</vt:lpstr>
      <vt:lpstr>PowerPoint Presentation</vt:lpstr>
      <vt:lpstr>Complete mobile lifecycle solution </vt:lpstr>
      <vt:lpstr>PowerPoint Presentation</vt:lpstr>
      <vt:lpstr>PowerPoint Presentation</vt:lpstr>
      <vt:lpstr>PowerPoint Presentation</vt:lpstr>
      <vt:lpstr>PowerPoint Presentation</vt:lpstr>
      <vt:lpstr>Xamarin for Visual Studio</vt:lpstr>
      <vt:lpstr>Xamarin Studio – Mac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Azure Mobile Apps?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Allan Pead</dc:creator>
  <cp:lastModifiedBy>Allan Pead</cp:lastModifiedBy>
  <cp:revision>63</cp:revision>
  <dcterms:modified xsi:type="dcterms:W3CDTF">2017-04-22T04:00:30Z</dcterms:modified>
</cp:coreProperties>
</file>